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74" r:id="rId9"/>
    <p:sldId id="275" r:id="rId10"/>
    <p:sldId id="273" r:id="rId11"/>
    <p:sldId id="263" r:id="rId12"/>
    <p:sldId id="264" r:id="rId13"/>
    <p:sldId id="265" r:id="rId14"/>
    <p:sldId id="272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5A4426-FBBE-476C-9484-81AC306AF80B}">
          <p14:sldIdLst>
            <p14:sldId id="256"/>
          </p14:sldIdLst>
        </p14:section>
        <p14:section name="Original Image Datasets" id="{7F51646E-F940-456E-B7D6-95D73543ABD2}">
          <p14:sldIdLst>
            <p14:sldId id="258"/>
            <p14:sldId id="259"/>
            <p14:sldId id="260"/>
            <p14:sldId id="261"/>
            <p14:sldId id="262"/>
          </p14:sldIdLst>
        </p14:section>
        <p14:section name="Code Design" id="{B3330979-6834-4B18-A9CF-4FBB91F7063F}">
          <p14:sldIdLst>
            <p14:sldId id="257"/>
            <p14:sldId id="274"/>
            <p14:sldId id="275"/>
            <p14:sldId id="273"/>
          </p14:sldIdLst>
        </p14:section>
        <p14:section name="k-means Segmentation" id="{0B90B13F-BE1B-4B94-B695-823407F76FFF}">
          <p14:sldIdLst>
            <p14:sldId id="263"/>
            <p14:sldId id="264"/>
            <p14:sldId id="265"/>
            <p14:sldId id="272"/>
            <p14:sldId id="266"/>
          </p14:sldIdLst>
        </p14:section>
        <p14:section name="Intensity Segmentation" id="{AFED5010-B4C2-459D-A52E-D02B0F1F6F0C}">
          <p14:sldIdLst>
            <p14:sldId id="267"/>
            <p14:sldId id="268"/>
            <p14:sldId id="269"/>
          </p14:sldIdLst>
        </p14:section>
        <p14:section name="Combined Segmentation" id="{A91266B2-812E-46B9-9C2F-BDC4E2B019C9}">
          <p14:sldIdLst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AD88F-5F93-4C1E-AC6A-31DF8C2C7DBF}" type="datetimeFigureOut">
              <a:rPr lang="en-CA" smtClean="0"/>
              <a:t>2017-04-14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42B4B-3570-4EDD-9DB3-BE05E1C3C1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9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5E3EFE9-B757-4EFE-90CB-762B5BFF4C07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CA"/>
              <a:t>CHOONG JIN | 301226977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78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679E-D67C-4FA5-97FF-90A24DC6ADCC}" type="datetime1">
              <a:rPr lang="en-CA" smtClean="0"/>
              <a:t>2017-04-14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00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DA8C-2ED2-4304-B006-84047549386F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798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859A9-5C95-4E25-B0F3-D9A287FE7563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6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8131-E990-41E4-A622-2EF0B6DB7E44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768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34F2-F6D7-4E8B-87A6-F23C6F91F9F0}" type="datetime1">
              <a:rPr lang="en-CA" smtClean="0"/>
              <a:t>2017-04-14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8987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E9956-67FB-4F2C-ABC0-664C8D5B2EEF}" type="datetime1">
              <a:rPr lang="en-CA" smtClean="0"/>
              <a:t>2017-04-14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81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2AA7BBA-63F6-45A7-B876-54CA1D8E01F2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60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C457E63-6391-4184-B0EC-434A84922199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207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34AE7-A00C-4188-A362-9E4B9FCE87CF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21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72A48-DE62-492A-9CBD-3A49B580344C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755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4E28-190E-4F0F-A70C-3677CFDC5377}" type="datetime1">
              <a:rPr lang="en-CA" smtClean="0"/>
              <a:t>2017-04-14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68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5391D-5B14-4964-A3D0-7513E621ECAC}" type="datetime1">
              <a:rPr lang="en-CA" smtClean="0"/>
              <a:t>2017-04-14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41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73F5-B12E-4F2F-9D99-B3E6BAE19A1A}" type="datetime1">
              <a:rPr lang="en-CA" smtClean="0"/>
              <a:t>2017-04-14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18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B6837-5E1A-4499-B2A7-F64A2F760C35}" type="datetime1">
              <a:rPr lang="en-CA" smtClean="0"/>
              <a:t>2017-04-14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682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CED8-C05E-44DF-AFF7-CFE7B55BC6DB}" type="datetime1">
              <a:rPr lang="en-CA" smtClean="0"/>
              <a:t>2017-04-14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568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4E76D-66F2-4BBB-AB33-B53D0EA2D8D0}" type="datetime1">
              <a:rPr lang="en-CA" smtClean="0"/>
              <a:t>2017-04-14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282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4C3C3CB-13DF-408C-A110-22A7795189D4}" type="datetime1">
              <a:rPr lang="en-CA" smtClean="0"/>
              <a:t>2017-04-14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CA"/>
              <a:t>CHOONG JIN | 301226977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FF3F2AB-7348-4F96-BAF8-114CE5306D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582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ENSC 474 Final Project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864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Design (Debugging)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71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K-means Clustering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MY" dirty="0"/>
              <a:t>Approach to segmentation via using </a:t>
            </a:r>
            <a:r>
              <a:rPr lang="en-MY" dirty="0" err="1"/>
              <a:t>kmeans</a:t>
            </a:r>
            <a:r>
              <a:rPr lang="en-MY" dirty="0"/>
              <a:t> clustering</a:t>
            </a:r>
          </a:p>
          <a:p>
            <a:pPr lvl="1"/>
            <a:r>
              <a:rPr lang="en-MY" dirty="0"/>
              <a:t>Using k=4,</a:t>
            </a:r>
          </a:p>
          <a:p>
            <a:pPr lvl="1"/>
            <a:r>
              <a:rPr lang="en-MY" dirty="0"/>
              <a:t>Very accurate to separate photoreceptor cells from non-photoreceptor cells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9396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K-means Clustering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1</a:t>
            </a:r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2</a:t>
            </a:r>
            <a:endParaRPr lang="en-CA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6976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K-means Clustering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3</a:t>
            </a:r>
            <a:endParaRPr lang="en-CA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4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55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K-means Clustering (Results)</a:t>
            </a:r>
            <a:endParaRPr lang="en-CA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From k-means clustering, we are able to divide up the image into 4 clusters</a:t>
            </a:r>
          </a:p>
          <a:p>
            <a:r>
              <a:rPr lang="en-MY" dirty="0"/>
              <a:t>From the previous images, Cluster 1 represents the “empty spots” and capillaries</a:t>
            </a:r>
          </a:p>
          <a:p>
            <a:r>
              <a:rPr lang="en-MY" dirty="0"/>
              <a:t>Cluster 2, 3 and 4 represents the photoreceptor cells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4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K-means Clustering (Results)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 noticeable problem with using MATLAB k-means clustering is the use of the result of randomization of clusters</a:t>
            </a:r>
          </a:p>
          <a:p>
            <a:r>
              <a:rPr lang="en-MY" dirty="0"/>
              <a:t>Even though the results are the same, the clusters produced are never the same</a:t>
            </a:r>
          </a:p>
          <a:p>
            <a:pPr lvl="1"/>
            <a:r>
              <a:rPr lang="en-MY" dirty="0"/>
              <a:t>Cluster 1 in one cycle may end up as cluster 2</a:t>
            </a:r>
          </a:p>
          <a:p>
            <a:pPr lvl="1"/>
            <a:r>
              <a:rPr lang="en-MY" dirty="0"/>
              <a:t>Problematic if we associate cluster 1 to represent the non-</a:t>
            </a:r>
          </a:p>
          <a:p>
            <a:r>
              <a:rPr lang="en-MY" dirty="0"/>
              <a:t>This problem is because the k-means clustering provided by MATLAB uses a randomized initial clustering using the k-means clustering++.</a:t>
            </a:r>
          </a:p>
          <a:p>
            <a:r>
              <a:rPr lang="en-MY" dirty="0"/>
              <a:t>Solution: use a provided </a:t>
            </a:r>
            <a:r>
              <a:rPr lang="en-MY" dirty="0" err="1"/>
              <a:t>intiail</a:t>
            </a:r>
            <a:r>
              <a:rPr lang="en-MY" dirty="0"/>
              <a:t> seed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323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Intensity Segmentation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Intensity Segmentation divides the image into clusters based on intensity value</a:t>
            </a:r>
          </a:p>
          <a:p>
            <a:r>
              <a:rPr lang="en-MY" dirty="0"/>
              <a:t>Problem with this is that marginally differences may end up clustering unrelated objects</a:t>
            </a:r>
          </a:p>
          <a:p>
            <a:pPr lvl="1"/>
            <a:r>
              <a:rPr lang="en-MY" dirty="0"/>
              <a:t>This would solve by running k-means clustering after intensity segmentation</a:t>
            </a:r>
          </a:p>
          <a:p>
            <a:pPr lvl="1"/>
            <a:r>
              <a:rPr lang="en-MY" dirty="0"/>
              <a:t>Any “wrong” membership would be corrected</a:t>
            </a:r>
          </a:p>
          <a:p>
            <a:r>
              <a:rPr lang="en-MY" dirty="0"/>
              <a:t>This solves the randomized allocation of clustering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568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Intensity Segmentation</a:t>
            </a:r>
            <a:endParaRPr lang="en-C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1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2</a:t>
            </a:r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31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Intensity Segmentation</a:t>
            </a:r>
            <a:endParaRPr lang="en-C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3</a:t>
            </a:r>
            <a:endParaRPr lang="en-CA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4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18</a:t>
            </a:fld>
            <a:endParaRPr lang="en-CA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</p:spTree>
    <p:extLst>
      <p:ext uri="{BB962C8B-B14F-4D97-AF65-F5344CB8AC3E}">
        <p14:creationId xmlns:p14="http://schemas.microsoft.com/office/powerpoint/2010/main" val="250227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Combined Segmentation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1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2</a:t>
            </a:r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19</a:t>
            </a:fld>
            <a:endParaRPr lang="en-CA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</p:spTree>
    <p:extLst>
      <p:ext uri="{BB962C8B-B14F-4D97-AF65-F5344CB8AC3E}">
        <p14:creationId xmlns:p14="http://schemas.microsoft.com/office/powerpoint/2010/main" val="141738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Image1</a:t>
            </a:r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95400"/>
            <a:ext cx="4729479" cy="4729479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Original filename: </a:t>
            </a:r>
            <a:r>
              <a:rPr lang="nb-NO" dirty="0"/>
              <a:t>15_42_53-m3MM-MID_6_PR_avgOctVol_dB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Not very noisy and very healthy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Ideal to use to construct the function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72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Combined Segmentation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Cluster 3</a:t>
            </a:r>
            <a:endParaRPr lang="en-CA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7" y="3179763"/>
            <a:ext cx="3788159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MY" dirty="0"/>
              <a:t>Cluster 4</a:t>
            </a:r>
            <a:endParaRPr lang="en-CA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839" y="3179763"/>
            <a:ext cx="3788159" cy="2840037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8665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Image2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13" y="1295400"/>
            <a:ext cx="4729479" cy="47294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Original filename: </a:t>
            </a:r>
            <a:r>
              <a:rPr lang="nb-NO" dirty="0"/>
              <a:t>18_45_10-_47_PR_avgOctVol_dB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A prominent noise at the far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Ideal for low intensity noise reduction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795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Image3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6" y="1295400"/>
            <a:ext cx="4729479" cy="47294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Original filename: 15_28_04-m5MM-MID_5_PR_avgOctVol_dB_artefact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Very noisy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7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Image4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512" y="1295400"/>
            <a:ext cx="4729479" cy="47294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Original filename: 15_28_10-m5MM-MID_6_PR_avgOctVol_dB_artefact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Very noisy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80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Image5</a:t>
            </a:r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295400"/>
            <a:ext cx="4729479" cy="47294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Original filename: 15_43_03-m3MM-MID_7_PR_avgOctVol_dB_artifact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09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Design (Overview)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 err="1"/>
              <a:t>receptorCounter.m</a:t>
            </a:r>
            <a:endParaRPr lang="en-MY" dirty="0"/>
          </a:p>
          <a:p>
            <a:pPr lvl="1"/>
            <a:r>
              <a:rPr lang="en-MY" dirty="0"/>
              <a:t>INPUT:</a:t>
            </a:r>
          </a:p>
          <a:p>
            <a:pPr lvl="2"/>
            <a:r>
              <a:rPr lang="en-MY" dirty="0" err="1"/>
              <a:t>Img</a:t>
            </a:r>
            <a:r>
              <a:rPr lang="en-MY" dirty="0"/>
              <a:t> – </a:t>
            </a:r>
            <a:r>
              <a:rPr lang="en-MY" dirty="0" err="1"/>
              <a:t>Greyscaled</a:t>
            </a:r>
            <a:r>
              <a:rPr lang="en-MY" dirty="0"/>
              <a:t> image</a:t>
            </a:r>
          </a:p>
          <a:p>
            <a:pPr lvl="2"/>
            <a:r>
              <a:rPr lang="en-MY" dirty="0"/>
              <a:t>Mask – Specified mask</a:t>
            </a:r>
          </a:p>
          <a:p>
            <a:pPr lvl="2"/>
            <a:r>
              <a:rPr lang="en-MY" dirty="0"/>
              <a:t>Filename – Filename to save the results</a:t>
            </a:r>
          </a:p>
          <a:p>
            <a:pPr lvl="2"/>
            <a:r>
              <a:rPr lang="en-MY" dirty="0"/>
              <a:t>Debug – Set to ‘none’ for production. Used for debugging the function</a:t>
            </a:r>
          </a:p>
          <a:p>
            <a:pPr lvl="1"/>
            <a:r>
              <a:rPr lang="en-MY" dirty="0"/>
              <a:t>OUTPUT:</a:t>
            </a:r>
          </a:p>
          <a:p>
            <a:pPr lvl="2"/>
            <a:r>
              <a:rPr lang="en-MY" dirty="0"/>
              <a:t>photocount – The number of photoreceptors in the image</a:t>
            </a:r>
          </a:p>
          <a:p>
            <a:pPr lvl="2"/>
            <a:r>
              <a:rPr lang="en-MY" dirty="0"/>
              <a:t>Map – Map highlighting the parts of excluded areas of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84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Design (Overview)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Separated into several sections</a:t>
            </a:r>
          </a:p>
          <a:p>
            <a:pPr lvl="1"/>
            <a:r>
              <a:rPr lang="en-MY" dirty="0"/>
              <a:t>Initialisation</a:t>
            </a:r>
          </a:p>
          <a:p>
            <a:pPr lvl="1"/>
            <a:r>
              <a:rPr lang="en-MY"/>
              <a:t>Noise Reduction</a:t>
            </a:r>
            <a:endParaRPr lang="en-MY" dirty="0"/>
          </a:p>
          <a:p>
            <a:pPr lvl="1"/>
            <a:r>
              <a:rPr lang="en-MY" dirty="0"/>
              <a:t>Applying mask</a:t>
            </a:r>
          </a:p>
          <a:p>
            <a:pPr lvl="1"/>
            <a:r>
              <a:rPr lang="en-MY" dirty="0"/>
              <a:t>Segmentation</a:t>
            </a:r>
          </a:p>
          <a:p>
            <a:pPr lvl="1"/>
            <a:r>
              <a:rPr lang="en-MY" dirty="0"/>
              <a:t>Generation of targeted areas</a:t>
            </a:r>
          </a:p>
          <a:p>
            <a:pPr lvl="1"/>
            <a:r>
              <a:rPr lang="en-MY" dirty="0"/>
              <a:t>Counting number of photoreceptors</a:t>
            </a:r>
          </a:p>
          <a:p>
            <a:pPr lvl="1"/>
            <a:r>
              <a:rPr lang="en-MY" dirty="0"/>
              <a:t>Exporting</a:t>
            </a:r>
          </a:p>
          <a:p>
            <a:r>
              <a:rPr lang="en-MY" dirty="0"/>
              <a:t>Built in MATLAB as a prototype. May be refined as needed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96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Code Design (Philosophy)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Philosophy of the design of the function is to divide the work </a:t>
            </a:r>
            <a:r>
              <a:rPr lang="en-MY"/>
              <a:t>into components</a:t>
            </a:r>
            <a:endParaRPr lang="en-MY" dirty="0"/>
          </a:p>
          <a:p>
            <a:r>
              <a:rPr lang="en-MY" dirty="0"/>
              <a:t>Aa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CHOONG JIN | 301226977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3F2AB-7348-4F96-BAF8-114CE5306DC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43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</TotalTime>
  <Words>565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 Boardroom</vt:lpstr>
      <vt:lpstr>ENSC 474 Final Project</vt:lpstr>
      <vt:lpstr>Image1</vt:lpstr>
      <vt:lpstr>Image2</vt:lpstr>
      <vt:lpstr>Image3</vt:lpstr>
      <vt:lpstr>Image4</vt:lpstr>
      <vt:lpstr>Image5</vt:lpstr>
      <vt:lpstr>Code Design (Overview)</vt:lpstr>
      <vt:lpstr>Code Design (Overview)</vt:lpstr>
      <vt:lpstr>Code Design (Philosophy)</vt:lpstr>
      <vt:lpstr>Code Design (Debugging)</vt:lpstr>
      <vt:lpstr>K-means Clustering</vt:lpstr>
      <vt:lpstr>K-means Clustering</vt:lpstr>
      <vt:lpstr>K-means Clustering</vt:lpstr>
      <vt:lpstr>K-means Clustering (Results)</vt:lpstr>
      <vt:lpstr>K-means Clustering (Results)</vt:lpstr>
      <vt:lpstr>Intensity Segmentation</vt:lpstr>
      <vt:lpstr>Intensity Segmentation</vt:lpstr>
      <vt:lpstr>Intensity Segmentation</vt:lpstr>
      <vt:lpstr>Combined Segmentation</vt:lpstr>
      <vt:lpstr>Combined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ENSC 474 Final Project</dc:title>
  <dc:creator>Choong Jin Ng</dc:creator>
  <cp:lastModifiedBy>Choong Jin Ng</cp:lastModifiedBy>
  <cp:revision>32</cp:revision>
  <dcterms:created xsi:type="dcterms:W3CDTF">2017-04-12T22:14:34Z</dcterms:created>
  <dcterms:modified xsi:type="dcterms:W3CDTF">2017-04-14T08:47:53Z</dcterms:modified>
</cp:coreProperties>
</file>